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4"/>
  </p:notesMasterIdLst>
  <p:handoutMasterIdLst>
    <p:handoutMasterId r:id="rId25"/>
  </p:handoutMasterIdLst>
  <p:sldIdLst>
    <p:sldId id="314" r:id="rId5"/>
    <p:sldId id="315" r:id="rId6"/>
    <p:sldId id="323" r:id="rId7"/>
    <p:sldId id="347" r:id="rId8"/>
    <p:sldId id="342" r:id="rId9"/>
    <p:sldId id="345" r:id="rId10"/>
    <p:sldId id="353" r:id="rId11"/>
    <p:sldId id="348" r:id="rId12"/>
    <p:sldId id="346" r:id="rId13"/>
    <p:sldId id="332" r:id="rId14"/>
    <p:sldId id="343" r:id="rId15"/>
    <p:sldId id="349" r:id="rId16"/>
    <p:sldId id="350" r:id="rId17"/>
    <p:sldId id="336" r:id="rId18"/>
    <p:sldId id="352" r:id="rId19"/>
    <p:sldId id="354" r:id="rId20"/>
    <p:sldId id="351" r:id="rId21"/>
    <p:sldId id="331" r:id="rId22"/>
    <p:sldId id="322"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80B993-35D4-2A51-D88E-57D91123EA88}" name="Kolhatkar, Tanvi Chandrashekhar" initials="KTC" userId="S::tckolhat@iu.edu::bcf10722-53fc-4e4d-ba8f-4f2200826bb7"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990000"/>
    <a:srgbClr val="969696"/>
    <a:srgbClr val="9E9A95"/>
    <a:srgbClr val="382E25"/>
    <a:srgbClr val="C17945"/>
    <a:srgbClr val="31526A"/>
    <a:srgbClr val="690304"/>
    <a:srgbClr val="252626"/>
    <a:srgbClr val="A6A6A6"/>
    <a:srgbClr val="C6BF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37" autoAdjust="0"/>
    <p:restoredTop sz="94694" autoAdjust="0"/>
  </p:normalViewPr>
  <p:slideViewPr>
    <p:cSldViewPr snapToGrid="0" snapToObjects="1">
      <p:cViewPr varScale="1">
        <p:scale>
          <a:sx n="156" d="100"/>
          <a:sy n="156" d="100"/>
        </p:scale>
        <p:origin x="192" y="392"/>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97" d="100"/>
          <a:sy n="97" d="100"/>
        </p:scale>
        <p:origin x="432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4/25/22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dirty="0"/>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4/25/22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dirty="0"/>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633304" y="-64837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dirty="0"/>
              <a:t>INDIANA UNIVERSITY</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SCHOOL, DEPARTMENT, OR UNIT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2425" y="581278"/>
            <a:ext cx="1289146" cy="1415797"/>
          </a:xfrm>
          <a:prstGeom prst="rect">
            <a:avLst/>
          </a:prstGeom>
        </p:spPr>
      </p:pic>
    </p:spTree>
    <p:extLst>
      <p:ext uri="{BB962C8B-B14F-4D97-AF65-F5344CB8AC3E}">
        <p14:creationId xmlns:p14="http://schemas.microsoft.com/office/powerpoint/2010/main" val="12566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03278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a:t>
              </a:r>
            </a:p>
          </p:txBody>
        </p:sp>
      </p:gr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73058" y="0"/>
            <a:ext cx="3570941" cy="5143500"/>
          </a:xfrm>
        </p:spPr>
        <p:txBody>
          <a:bodyPr/>
          <a:lstStyle/>
          <a:p>
            <a:r>
              <a:rPr lang="en-US" dirty="0"/>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a:t>
              </a:r>
            </a:p>
          </p:txBody>
        </p:sp>
      </p:gr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09" y="0"/>
            <a:ext cx="3570941" cy="5143500"/>
          </a:xfrm>
        </p:spPr>
        <p:txBody>
          <a:bodyPr/>
          <a:lstStyle/>
          <a:p>
            <a:r>
              <a:rPr lang="en-US" dirty="0"/>
              <a:t>Click icon to add picture</a:t>
            </a:r>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a:t>
              </a:r>
            </a:p>
          </p:txBody>
        </p:sp>
      </p:gr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a:t>
              </a:r>
            </a:p>
          </p:txBody>
        </p:sp>
      </p:gr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B93E35D-1FD2-3447-A7AC-1E6D42BC5FD7}"/>
              </a:ext>
            </a:extLst>
          </p:cNvPr>
          <p:cNvSpPr/>
          <p:nvPr userDrawn="1"/>
        </p:nvSpPr>
        <p:spPr>
          <a:xfrm>
            <a:off x="631042" y="4856356"/>
            <a:ext cx="528685" cy="287144"/>
          </a:xfrm>
          <a:prstGeom prst="rect">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8514AD4-7FFF-AD45-A4D7-A565CD485F6D}"/>
              </a:ext>
            </a:extLst>
          </p:cNvPr>
          <p:cNvPicPr>
            <a:picLocks noChangeAspect="1"/>
          </p:cNvPicPr>
          <p:nvPr userDrawn="1"/>
        </p:nvPicPr>
        <p:blipFill>
          <a:blip r:embed="rId2"/>
          <a:stretch>
            <a:fillRect/>
          </a:stretch>
        </p:blipFill>
        <p:spPr>
          <a:xfrm>
            <a:off x="631042" y="4235585"/>
            <a:ext cx="3211259" cy="620771"/>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Detecting communities of directed networks via a local algorithm </a:t>
            </a:r>
          </a:p>
        </p:txBody>
      </p:sp>
      <p:sp>
        <p:nvSpPr>
          <p:cNvPr id="3" name="Text Placeholder 2"/>
          <p:cNvSpPr>
            <a:spLocks noGrp="1"/>
          </p:cNvSpPr>
          <p:nvPr>
            <p:ph type="body" sz="quarter" idx="10"/>
          </p:nvPr>
        </p:nvSpPr>
        <p:spPr/>
        <p:txBody>
          <a:bodyPr/>
          <a:lstStyle/>
          <a:p>
            <a:r>
              <a:rPr lang="en-US" dirty="0"/>
              <a:t>INDIANA UNIVERSITY</a:t>
            </a:r>
          </a:p>
        </p:txBody>
      </p:sp>
      <p:sp>
        <p:nvSpPr>
          <p:cNvPr id="4" name="Text Placeholder 3"/>
          <p:cNvSpPr>
            <a:spLocks noGrp="1"/>
          </p:cNvSpPr>
          <p:nvPr>
            <p:ph type="body" sz="quarter" idx="11"/>
          </p:nvPr>
        </p:nvSpPr>
        <p:spPr>
          <a:xfrm>
            <a:off x="530694" y="3888938"/>
            <a:ext cx="7734222" cy="252412"/>
          </a:xfrm>
        </p:spPr>
        <p:txBody>
          <a:bodyPr/>
          <a:lstStyle/>
          <a:p>
            <a:r>
              <a:rPr lang="en-US" sz="1600" i="1" dirty="0"/>
              <a:t>Authors: Saishree Godbole, Henish Shah, Tanvi Kolhatkar</a:t>
            </a: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Algorithm Description</a:t>
            </a:r>
          </a:p>
        </p:txBody>
      </p:sp>
    </p:spTree>
    <p:extLst>
      <p:ext uri="{BB962C8B-B14F-4D97-AF65-F5344CB8AC3E}">
        <p14:creationId xmlns:p14="http://schemas.microsoft.com/office/powerpoint/2010/main" val="1460370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normAutofit fontScale="90000"/>
          </a:bodyPr>
          <a:lstStyle/>
          <a:p>
            <a:r>
              <a:rPr lang="en-US" dirty="0"/>
              <a:t>Local Community Detection Algorithm by Shigang Liu</a:t>
            </a:r>
          </a:p>
        </p:txBody>
      </p:sp>
      <p:sp>
        <p:nvSpPr>
          <p:cNvPr id="4" name="Content Placeholder 3"/>
          <p:cNvSpPr>
            <a:spLocks noGrp="1"/>
          </p:cNvSpPr>
          <p:nvPr>
            <p:ph idx="1"/>
          </p:nvPr>
        </p:nvSpPr>
        <p:spPr>
          <a:xfrm>
            <a:off x="530027" y="1330779"/>
            <a:ext cx="8015594" cy="2857500"/>
          </a:xfrm>
        </p:spPr>
        <p:txBody>
          <a:bodyPr>
            <a:noAutofit/>
          </a:bodyPr>
          <a:lstStyle/>
          <a:p>
            <a:pPr marL="0" indent="0">
              <a:lnSpc>
                <a:spcPct val="90000"/>
              </a:lnSpc>
              <a:buNone/>
            </a:pPr>
            <a:r>
              <a:rPr lang="en-US" sz="1400" dirty="0"/>
              <a:t>As a part of our project, we have tried replicating the findings of the paper </a:t>
            </a:r>
            <a:r>
              <a:rPr lang="en-US" sz="1400" i="1" dirty="0"/>
              <a:t>‘</a:t>
            </a:r>
            <a:r>
              <a:rPr lang="en-US" sz="1400" b="1" i="1" dirty="0"/>
              <a:t>Detecting communities of directed networks via a local algorithm’</a:t>
            </a:r>
            <a:r>
              <a:rPr lang="en-US" sz="1400" b="1" dirty="0"/>
              <a:t> by Shigang Liu</a:t>
            </a:r>
          </a:p>
          <a:p>
            <a:pPr marL="0" indent="0">
              <a:lnSpc>
                <a:spcPct val="90000"/>
              </a:lnSpc>
              <a:buNone/>
            </a:pPr>
            <a:r>
              <a:rPr lang="en-US" sz="1400" dirty="0"/>
              <a:t>Based on the principle of the node strength, the division of the local community structure algorithm is proposed in directed and overlapping networks. The main idea of the algorithm is to find an initial community from a node with maximal node strength and to expand the community by adding nodes. </a:t>
            </a:r>
          </a:p>
          <a:p>
            <a:pPr marL="285750" indent="-285750">
              <a:lnSpc>
                <a:spcPct val="90000"/>
              </a:lnSpc>
              <a:buFont typeface="Arial" panose="020B0604020202020204" pitchFamily="34" charset="0"/>
              <a:buChar char="•"/>
            </a:pPr>
            <a:r>
              <a:rPr lang="en-US" sz="1400" dirty="0"/>
              <a:t>This algorithm caught our eye as it was detecting the simple local communities </a:t>
            </a:r>
          </a:p>
          <a:p>
            <a:pPr marL="285750" indent="-285750">
              <a:lnSpc>
                <a:spcPct val="90000"/>
              </a:lnSpc>
              <a:buFont typeface="Arial" panose="020B0604020202020204" pitchFamily="34" charset="0"/>
              <a:buChar char="•"/>
            </a:pPr>
            <a:r>
              <a:rPr lang="en-US" sz="1400" dirty="0"/>
              <a:t>The main advantage of the algorithm is that it only requires local information of nodes used, so the time complexity is very low, reaching a linear complexity</a:t>
            </a:r>
          </a:p>
        </p:txBody>
      </p:sp>
    </p:spTree>
    <p:extLst>
      <p:ext uri="{BB962C8B-B14F-4D97-AF65-F5344CB8AC3E}">
        <p14:creationId xmlns:p14="http://schemas.microsoft.com/office/powerpoint/2010/main" val="2488431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lstStyle/>
          <a:p>
            <a:r>
              <a:rPr lang="en-US" dirty="0"/>
              <a:t>Finding the initial community</a:t>
            </a:r>
          </a:p>
        </p:txBody>
      </p:sp>
      <p:pic>
        <p:nvPicPr>
          <p:cNvPr id="11" name="Content Placeholder 10" descr="Graphical user interface, text, application&#10;&#10;Description automatically generated">
            <a:extLst>
              <a:ext uri="{FF2B5EF4-FFF2-40B4-BE49-F238E27FC236}">
                <a16:creationId xmlns:a16="http://schemas.microsoft.com/office/drawing/2014/main" id="{CCF68F62-8E02-9A42-B8A2-20A63FA8FA50}"/>
              </a:ext>
            </a:extLst>
          </p:cNvPr>
          <p:cNvPicPr>
            <a:picLocks noGrp="1" noChangeAspect="1"/>
          </p:cNvPicPr>
          <p:nvPr>
            <p:ph idx="1"/>
          </p:nvPr>
        </p:nvPicPr>
        <p:blipFill rotWithShape="1">
          <a:blip r:embed="rId2"/>
          <a:srcRect l="28787" t="36813" r="9292" b="11625"/>
          <a:stretch/>
        </p:blipFill>
        <p:spPr>
          <a:xfrm>
            <a:off x="530027" y="1259787"/>
            <a:ext cx="4906737" cy="2623922"/>
          </a:xfrm>
        </p:spPr>
      </p:pic>
      <p:pic>
        <p:nvPicPr>
          <p:cNvPr id="13" name="Picture 12" descr="Chart&#10;&#10;Description automatically generated">
            <a:extLst>
              <a:ext uri="{FF2B5EF4-FFF2-40B4-BE49-F238E27FC236}">
                <a16:creationId xmlns:a16="http://schemas.microsoft.com/office/drawing/2014/main" id="{49C526E3-8E7F-5A4B-B8FC-2F9DC7D276BA}"/>
              </a:ext>
            </a:extLst>
          </p:cNvPr>
          <p:cNvPicPr>
            <a:picLocks noChangeAspect="1"/>
          </p:cNvPicPr>
          <p:nvPr/>
        </p:nvPicPr>
        <p:blipFill rotWithShape="1">
          <a:blip r:embed="rId3"/>
          <a:srcRect l="42006" t="50000" r="19106" b="14147"/>
          <a:stretch/>
        </p:blipFill>
        <p:spPr>
          <a:xfrm>
            <a:off x="5413573" y="1649682"/>
            <a:ext cx="3200400" cy="1844133"/>
          </a:xfrm>
          <a:prstGeom prst="rect">
            <a:avLst/>
          </a:prstGeom>
        </p:spPr>
      </p:pic>
    </p:spTree>
    <p:extLst>
      <p:ext uri="{BB962C8B-B14F-4D97-AF65-F5344CB8AC3E}">
        <p14:creationId xmlns:p14="http://schemas.microsoft.com/office/powerpoint/2010/main" val="125108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lstStyle/>
          <a:p>
            <a:r>
              <a:rPr lang="en-US" dirty="0"/>
              <a:t>Expanding the initial community</a:t>
            </a:r>
          </a:p>
        </p:txBody>
      </p:sp>
      <p:pic>
        <p:nvPicPr>
          <p:cNvPr id="7" name="Content Placeholder 6" descr="Graphical user interface, text&#10;&#10;Description automatically generated">
            <a:extLst>
              <a:ext uri="{FF2B5EF4-FFF2-40B4-BE49-F238E27FC236}">
                <a16:creationId xmlns:a16="http://schemas.microsoft.com/office/drawing/2014/main" id="{2933B637-5FCF-1A44-B0F9-E146D84F03B9}"/>
              </a:ext>
            </a:extLst>
          </p:cNvPr>
          <p:cNvPicPr>
            <a:picLocks noGrp="1" noChangeAspect="1"/>
          </p:cNvPicPr>
          <p:nvPr>
            <p:ph idx="1"/>
          </p:nvPr>
        </p:nvPicPr>
        <p:blipFill rotWithShape="1">
          <a:blip r:embed="rId2"/>
          <a:srcRect l="27208" t="20600" r="8091" b="4833"/>
          <a:stretch/>
        </p:blipFill>
        <p:spPr>
          <a:xfrm>
            <a:off x="530027" y="950517"/>
            <a:ext cx="4866566" cy="3242466"/>
          </a:xfrm>
        </p:spPr>
      </p:pic>
      <p:pic>
        <p:nvPicPr>
          <p:cNvPr id="6" name="Picture 5" descr="Chart&#10;&#10;Description automatically generated">
            <a:extLst>
              <a:ext uri="{FF2B5EF4-FFF2-40B4-BE49-F238E27FC236}">
                <a16:creationId xmlns:a16="http://schemas.microsoft.com/office/drawing/2014/main" id="{BDA3C079-A5FE-354C-B2C2-CC1C8232E29D}"/>
              </a:ext>
            </a:extLst>
          </p:cNvPr>
          <p:cNvPicPr>
            <a:picLocks noChangeAspect="1"/>
          </p:cNvPicPr>
          <p:nvPr/>
        </p:nvPicPr>
        <p:blipFill rotWithShape="1">
          <a:blip r:embed="rId3"/>
          <a:srcRect l="42006" t="50000" r="19106" b="14147"/>
          <a:stretch/>
        </p:blipFill>
        <p:spPr>
          <a:xfrm>
            <a:off x="5413573" y="1649682"/>
            <a:ext cx="3200400" cy="1844133"/>
          </a:xfrm>
          <a:prstGeom prst="rect">
            <a:avLst/>
          </a:prstGeom>
        </p:spPr>
      </p:pic>
    </p:spTree>
    <p:extLst>
      <p:ext uri="{BB962C8B-B14F-4D97-AF65-F5344CB8AC3E}">
        <p14:creationId xmlns:p14="http://schemas.microsoft.com/office/powerpoint/2010/main" val="1627564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Applications of the Algorithm</a:t>
            </a:r>
          </a:p>
        </p:txBody>
      </p:sp>
    </p:spTree>
    <p:extLst>
      <p:ext uri="{BB962C8B-B14F-4D97-AF65-F5344CB8AC3E}">
        <p14:creationId xmlns:p14="http://schemas.microsoft.com/office/powerpoint/2010/main" val="4110928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normAutofit fontScale="90000"/>
          </a:bodyPr>
          <a:lstStyle/>
          <a:p>
            <a:r>
              <a:rPr lang="en-US" dirty="0"/>
              <a:t>Application of the algorithm on Zachary Karate Club network</a:t>
            </a:r>
          </a:p>
        </p:txBody>
      </p:sp>
      <p:pic>
        <p:nvPicPr>
          <p:cNvPr id="4" name="Picture 3" descr="A picture containing accessory, necklet, vector graphics&#10;&#10;Description automatically generated">
            <a:extLst>
              <a:ext uri="{FF2B5EF4-FFF2-40B4-BE49-F238E27FC236}">
                <a16:creationId xmlns:a16="http://schemas.microsoft.com/office/drawing/2014/main" id="{E72E706B-F99B-3548-AC6C-5FF349F887B9}"/>
              </a:ext>
            </a:extLst>
          </p:cNvPr>
          <p:cNvPicPr>
            <a:picLocks noChangeAspect="1"/>
          </p:cNvPicPr>
          <p:nvPr/>
        </p:nvPicPr>
        <p:blipFill rotWithShape="1">
          <a:blip r:embed="rId2"/>
          <a:srcRect t="23721" b="23155"/>
          <a:stretch/>
        </p:blipFill>
        <p:spPr>
          <a:xfrm>
            <a:off x="1959428" y="979716"/>
            <a:ext cx="5225143" cy="2775857"/>
          </a:xfrm>
          <a:prstGeom prst="rect">
            <a:avLst/>
          </a:prstGeom>
        </p:spPr>
      </p:pic>
      <p:sp>
        <p:nvSpPr>
          <p:cNvPr id="5" name="Content Placeholder 3">
            <a:extLst>
              <a:ext uri="{FF2B5EF4-FFF2-40B4-BE49-F238E27FC236}">
                <a16:creationId xmlns:a16="http://schemas.microsoft.com/office/drawing/2014/main" id="{B3D2CC1B-69EF-A642-8989-6B719F72417C}"/>
              </a:ext>
            </a:extLst>
          </p:cNvPr>
          <p:cNvSpPr>
            <a:spLocks noGrp="1"/>
          </p:cNvSpPr>
          <p:nvPr>
            <p:ph idx="1"/>
          </p:nvPr>
        </p:nvSpPr>
        <p:spPr>
          <a:xfrm>
            <a:off x="530028" y="3872944"/>
            <a:ext cx="8004390" cy="555192"/>
          </a:xfrm>
        </p:spPr>
        <p:txBody>
          <a:bodyPr>
            <a:noAutofit/>
          </a:bodyPr>
          <a:lstStyle/>
          <a:p>
            <a:pPr marL="0" indent="0">
              <a:lnSpc>
                <a:spcPct val="90000"/>
              </a:lnSpc>
              <a:buNone/>
            </a:pPr>
            <a:r>
              <a:rPr lang="en-US" sz="1400" i="1" dirty="0"/>
              <a:t>We have selected the B</a:t>
            </a:r>
            <a:r>
              <a:rPr lang="en-US" sz="1400" i="1" baseline="30000" dirty="0"/>
              <a:t>C</a:t>
            </a:r>
            <a:r>
              <a:rPr lang="en-US" sz="1400" i="1" dirty="0"/>
              <a:t> threshold value as 0.5 and the B</a:t>
            </a:r>
            <a:r>
              <a:rPr lang="en-US" sz="1400" i="1" baseline="30000" dirty="0"/>
              <a:t>L</a:t>
            </a:r>
            <a:r>
              <a:rPr lang="en-US" sz="1400" i="1" dirty="0"/>
              <a:t> threshold value as 0.4 and got two communities (in purple and orange) with node 10 belonging to both communities</a:t>
            </a:r>
          </a:p>
        </p:txBody>
      </p:sp>
    </p:spTree>
    <p:extLst>
      <p:ext uri="{BB962C8B-B14F-4D97-AF65-F5344CB8AC3E}">
        <p14:creationId xmlns:p14="http://schemas.microsoft.com/office/powerpoint/2010/main" val="388063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normAutofit fontScale="90000"/>
          </a:bodyPr>
          <a:lstStyle/>
          <a:p>
            <a:r>
              <a:rPr lang="en-US" dirty="0"/>
              <a:t>Application of the algorithm on US Power Grid network</a:t>
            </a:r>
          </a:p>
        </p:txBody>
      </p:sp>
      <p:pic>
        <p:nvPicPr>
          <p:cNvPr id="6" name="Picture 5" descr="Chart, scatter chart&#10;&#10;Description automatically generated">
            <a:extLst>
              <a:ext uri="{FF2B5EF4-FFF2-40B4-BE49-F238E27FC236}">
                <a16:creationId xmlns:a16="http://schemas.microsoft.com/office/drawing/2014/main" id="{85275BB2-034C-C847-89DC-8B6994BEDA66}"/>
              </a:ext>
            </a:extLst>
          </p:cNvPr>
          <p:cNvPicPr>
            <a:picLocks noChangeAspect="1"/>
          </p:cNvPicPr>
          <p:nvPr/>
        </p:nvPicPr>
        <p:blipFill>
          <a:blip r:embed="rId2"/>
          <a:stretch>
            <a:fillRect/>
          </a:stretch>
        </p:blipFill>
        <p:spPr>
          <a:xfrm>
            <a:off x="2703422" y="742950"/>
            <a:ext cx="3657600" cy="3657600"/>
          </a:xfrm>
          <a:prstGeom prst="rect">
            <a:avLst/>
          </a:prstGeom>
        </p:spPr>
      </p:pic>
    </p:spTree>
    <p:extLst>
      <p:ext uri="{BB962C8B-B14F-4D97-AF65-F5344CB8AC3E}">
        <p14:creationId xmlns:p14="http://schemas.microsoft.com/office/powerpoint/2010/main" val="2938245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Limitations and Further Work</a:t>
            </a:r>
          </a:p>
        </p:txBody>
      </p:sp>
    </p:spTree>
    <p:extLst>
      <p:ext uri="{BB962C8B-B14F-4D97-AF65-F5344CB8AC3E}">
        <p14:creationId xmlns:p14="http://schemas.microsoft.com/office/powerpoint/2010/main" val="3797583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normAutofit/>
          </a:bodyPr>
          <a:lstStyle/>
          <a:p>
            <a:r>
              <a:rPr lang="en-US" dirty="0"/>
              <a:t>Limitations and Further Work</a:t>
            </a:r>
          </a:p>
        </p:txBody>
      </p:sp>
      <p:sp>
        <p:nvSpPr>
          <p:cNvPr id="4" name="Content Placeholder 3"/>
          <p:cNvSpPr>
            <a:spLocks noGrp="1"/>
          </p:cNvSpPr>
          <p:nvPr>
            <p:ph idx="1"/>
          </p:nvPr>
        </p:nvSpPr>
        <p:spPr>
          <a:xfrm>
            <a:off x="524425" y="1183822"/>
            <a:ext cx="8015594" cy="2735036"/>
          </a:xfrm>
        </p:spPr>
        <p:txBody>
          <a:bodyPr>
            <a:noAutofit/>
          </a:bodyPr>
          <a:lstStyle/>
          <a:p>
            <a:pPr lvl="0"/>
            <a:r>
              <a:rPr lang="en-US" dirty="0"/>
              <a:t>One of the major issues we faced was that there were no detailed explanations of the algorithm and its applications</a:t>
            </a:r>
          </a:p>
          <a:p>
            <a:pPr lvl="0"/>
            <a:r>
              <a:rPr lang="en-US" dirty="0"/>
              <a:t>Implementation specific to Zachary with lots of assumptions and changes needed to accommodate other networks</a:t>
            </a:r>
          </a:p>
          <a:p>
            <a:pPr marL="0" lvl="0" indent="0">
              <a:buNone/>
            </a:pPr>
            <a:r>
              <a:rPr lang="en-US" dirty="0"/>
              <a:t>In the next few days, we plan to model the parameters of this algorithm on real-world networks.</a:t>
            </a:r>
            <a:r>
              <a:rPr lang="en-US" sz="1400" dirty="0"/>
              <a:t> </a:t>
            </a:r>
          </a:p>
        </p:txBody>
      </p:sp>
    </p:spTree>
    <p:extLst>
      <p:ext uri="{BB962C8B-B14F-4D97-AF65-F5344CB8AC3E}">
        <p14:creationId xmlns:p14="http://schemas.microsoft.com/office/powerpoint/2010/main" val="82772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2407" y="2372947"/>
            <a:ext cx="7859185" cy="397605"/>
          </a:xfrm>
        </p:spPr>
        <p:txBody>
          <a:bodyPr/>
          <a:lstStyle/>
          <a:p>
            <a:r>
              <a:rPr lang="en-US" dirty="0"/>
              <a:t>Thank You! </a:t>
            </a:r>
            <a:r>
              <a:rPr lang="en-US" dirty="0">
                <a:sym typeface="Wingdings" pitchFamily="2" charset="2"/>
              </a:rPr>
              <a:t></a:t>
            </a:r>
            <a:endParaRPr lang="en-US" dirty="0"/>
          </a:p>
        </p:txBody>
      </p:sp>
    </p:spTree>
    <p:extLst>
      <p:ext uri="{BB962C8B-B14F-4D97-AF65-F5344CB8AC3E}">
        <p14:creationId xmlns:p14="http://schemas.microsoft.com/office/powerpoint/2010/main" val="279969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Team Introduction</a:t>
            </a:r>
          </a:p>
        </p:txBody>
      </p:sp>
    </p:spTree>
    <p:extLst>
      <p:ext uri="{BB962C8B-B14F-4D97-AF65-F5344CB8AC3E}">
        <p14:creationId xmlns:p14="http://schemas.microsoft.com/office/powerpoint/2010/main" val="2409528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DB98BD81-0229-164B-BACB-B128A257479B}"/>
              </a:ext>
            </a:extLst>
          </p:cNvPr>
          <p:cNvGraphicFramePr>
            <a:graphicFrameLocks noGrp="1"/>
          </p:cNvGraphicFramePr>
          <p:nvPr>
            <p:extLst>
              <p:ext uri="{D42A27DB-BD31-4B8C-83A1-F6EECF244321}">
                <p14:modId xmlns:p14="http://schemas.microsoft.com/office/powerpoint/2010/main" val="1236886282"/>
              </p:ext>
            </p:extLst>
          </p:nvPr>
        </p:nvGraphicFramePr>
        <p:xfrm>
          <a:off x="823262" y="1194299"/>
          <a:ext cx="6755598" cy="3149101"/>
        </p:xfrm>
        <a:graphic>
          <a:graphicData uri="http://schemas.openxmlformats.org/drawingml/2006/table">
            <a:tbl>
              <a:tblPr firstRow="1" bandRow="1">
                <a:tableStyleId>{5C22544A-7EE6-4342-B048-85BDC9FD1C3A}</a:tableStyleId>
              </a:tblPr>
              <a:tblGrid>
                <a:gridCol w="2251866">
                  <a:extLst>
                    <a:ext uri="{9D8B030D-6E8A-4147-A177-3AD203B41FA5}">
                      <a16:colId xmlns:a16="http://schemas.microsoft.com/office/drawing/2014/main" val="2523670512"/>
                    </a:ext>
                  </a:extLst>
                </a:gridCol>
                <a:gridCol w="2251866">
                  <a:extLst>
                    <a:ext uri="{9D8B030D-6E8A-4147-A177-3AD203B41FA5}">
                      <a16:colId xmlns:a16="http://schemas.microsoft.com/office/drawing/2014/main" val="769516596"/>
                    </a:ext>
                  </a:extLst>
                </a:gridCol>
                <a:gridCol w="2251866">
                  <a:extLst>
                    <a:ext uri="{9D8B030D-6E8A-4147-A177-3AD203B41FA5}">
                      <a16:colId xmlns:a16="http://schemas.microsoft.com/office/drawing/2014/main" val="1865556209"/>
                    </a:ext>
                  </a:extLst>
                </a:gridCol>
              </a:tblGrid>
              <a:tr h="203768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5210698"/>
                  </a:ext>
                </a:extLst>
              </a:tr>
              <a:tr h="1111416">
                <a:tc gridSpan="3">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i="1" dirty="0"/>
                        <a:t>We are all MS in Data Science students at Indiana University Bloomington interested in social media mining and studying the user interactions.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8506941"/>
                  </a:ext>
                </a:extLst>
              </a:tr>
            </a:tbl>
          </a:graphicData>
        </a:graphic>
      </p:graphicFrame>
      <p:sp>
        <p:nvSpPr>
          <p:cNvPr id="2" name="Title 1"/>
          <p:cNvSpPr>
            <a:spLocks noGrp="1"/>
          </p:cNvSpPr>
          <p:nvPr>
            <p:ph type="ctrTitle"/>
          </p:nvPr>
        </p:nvSpPr>
        <p:spPr>
          <a:xfrm>
            <a:off x="530027" y="163280"/>
            <a:ext cx="8004391" cy="699065"/>
          </a:xfrm>
        </p:spPr>
        <p:txBody>
          <a:bodyPr/>
          <a:lstStyle/>
          <a:p>
            <a:r>
              <a:rPr lang="en-US" sz="3200" dirty="0"/>
              <a:t>Introducing our project team</a:t>
            </a:r>
            <a:endParaRPr lang="en-US" dirty="0"/>
          </a:p>
        </p:txBody>
      </p:sp>
      <p:pic>
        <p:nvPicPr>
          <p:cNvPr id="10" name="Picture 9" descr="A person with a mustache&#10;&#10;Description automatically generated with low confidence">
            <a:extLst>
              <a:ext uri="{FF2B5EF4-FFF2-40B4-BE49-F238E27FC236}">
                <a16:creationId xmlns:a16="http://schemas.microsoft.com/office/drawing/2014/main" id="{59B74CFC-A32A-294E-A34F-5E0485815C3E}"/>
              </a:ext>
            </a:extLst>
          </p:cNvPr>
          <p:cNvPicPr>
            <a:picLocks noChangeAspect="1"/>
          </p:cNvPicPr>
          <p:nvPr/>
        </p:nvPicPr>
        <p:blipFill>
          <a:blip r:embed="rId2"/>
          <a:stretch>
            <a:fillRect/>
          </a:stretch>
        </p:blipFill>
        <p:spPr>
          <a:xfrm>
            <a:off x="3515262" y="1337067"/>
            <a:ext cx="1371600" cy="1371600"/>
          </a:xfrm>
          <a:prstGeom prst="rect">
            <a:avLst/>
          </a:prstGeom>
        </p:spPr>
      </p:pic>
      <p:pic>
        <p:nvPicPr>
          <p:cNvPr id="12" name="Picture 11" descr="A person smiling for the camera&#10;&#10;Description automatically generated with medium confidence">
            <a:extLst>
              <a:ext uri="{FF2B5EF4-FFF2-40B4-BE49-F238E27FC236}">
                <a16:creationId xmlns:a16="http://schemas.microsoft.com/office/drawing/2014/main" id="{7A13D291-4748-5943-A02B-00D2E12CC895}"/>
              </a:ext>
            </a:extLst>
          </p:cNvPr>
          <p:cNvPicPr>
            <a:picLocks noChangeAspect="1"/>
          </p:cNvPicPr>
          <p:nvPr/>
        </p:nvPicPr>
        <p:blipFill>
          <a:blip r:embed="rId3"/>
          <a:stretch>
            <a:fillRect/>
          </a:stretch>
        </p:blipFill>
        <p:spPr>
          <a:xfrm>
            <a:off x="1333554" y="1337067"/>
            <a:ext cx="1370704" cy="1371600"/>
          </a:xfrm>
          <a:prstGeom prst="rect">
            <a:avLst/>
          </a:prstGeom>
        </p:spPr>
      </p:pic>
      <p:sp>
        <p:nvSpPr>
          <p:cNvPr id="15" name="Content Placeholder 3">
            <a:extLst>
              <a:ext uri="{FF2B5EF4-FFF2-40B4-BE49-F238E27FC236}">
                <a16:creationId xmlns:a16="http://schemas.microsoft.com/office/drawing/2014/main" id="{53205A82-715B-9C44-A7C1-7F544998B30C}"/>
              </a:ext>
            </a:extLst>
          </p:cNvPr>
          <p:cNvSpPr txBox="1">
            <a:spLocks/>
          </p:cNvSpPr>
          <p:nvPr/>
        </p:nvSpPr>
        <p:spPr>
          <a:xfrm>
            <a:off x="5624432" y="2803014"/>
            <a:ext cx="1519363" cy="262300"/>
          </a:xfrm>
          <a:prstGeom prst="rect">
            <a:avLst/>
          </a:prstGeom>
        </p:spPr>
        <p:txBody>
          <a:bodyPr vert="horz" lIns="91440" tIns="45720" rIns="91440" bIns="45720" rtlCol="0">
            <a:normAutofit lnSpcReduction="1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buFont typeface="+mj-lt"/>
              <a:buNone/>
            </a:pPr>
            <a:r>
              <a:rPr lang="en-US" sz="1400" dirty="0">
                <a:solidFill>
                  <a:schemeClr val="tx1"/>
                </a:solidFill>
              </a:rPr>
              <a:t>Tanvi Kolhatkar</a:t>
            </a:r>
          </a:p>
        </p:txBody>
      </p:sp>
      <p:pic>
        <p:nvPicPr>
          <p:cNvPr id="16" name="Content Placeholder 6" descr="A person sitting at a table&#10;&#10;Description automatically generated">
            <a:extLst>
              <a:ext uri="{FF2B5EF4-FFF2-40B4-BE49-F238E27FC236}">
                <a16:creationId xmlns:a16="http://schemas.microsoft.com/office/drawing/2014/main" id="{8BE81370-B0FE-B543-9385-D31F1CC4BEAC}"/>
              </a:ext>
            </a:extLst>
          </p:cNvPr>
          <p:cNvPicPr>
            <a:picLocks noChangeAspect="1"/>
          </p:cNvPicPr>
          <p:nvPr/>
        </p:nvPicPr>
        <p:blipFill rotWithShape="1">
          <a:blip r:embed="rId4"/>
          <a:srcRect l="10774" t="18294" r="8464" b="21094"/>
          <a:stretch/>
        </p:blipFill>
        <p:spPr>
          <a:xfrm>
            <a:off x="5698762" y="1337067"/>
            <a:ext cx="1370704" cy="1371600"/>
          </a:xfrm>
          <a:prstGeom prst="rect">
            <a:avLst/>
          </a:prstGeom>
        </p:spPr>
      </p:pic>
      <p:sp>
        <p:nvSpPr>
          <p:cNvPr id="19" name="Content Placeholder 3">
            <a:extLst>
              <a:ext uri="{FF2B5EF4-FFF2-40B4-BE49-F238E27FC236}">
                <a16:creationId xmlns:a16="http://schemas.microsoft.com/office/drawing/2014/main" id="{04561CC2-0506-E74C-9699-CE97FA96BBF3}"/>
              </a:ext>
            </a:extLst>
          </p:cNvPr>
          <p:cNvSpPr txBox="1">
            <a:spLocks/>
          </p:cNvSpPr>
          <p:nvPr/>
        </p:nvSpPr>
        <p:spPr>
          <a:xfrm>
            <a:off x="3581876" y="2803014"/>
            <a:ext cx="1238371" cy="262300"/>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buFont typeface="+mj-lt"/>
              <a:buNone/>
            </a:pPr>
            <a:r>
              <a:rPr lang="en-US" sz="1400" dirty="0">
                <a:solidFill>
                  <a:schemeClr val="tx1"/>
                </a:solidFill>
              </a:rPr>
              <a:t>Henish Shah</a:t>
            </a:r>
          </a:p>
        </p:txBody>
      </p:sp>
      <p:sp>
        <p:nvSpPr>
          <p:cNvPr id="20" name="Content Placeholder 3">
            <a:extLst>
              <a:ext uri="{FF2B5EF4-FFF2-40B4-BE49-F238E27FC236}">
                <a16:creationId xmlns:a16="http://schemas.microsoft.com/office/drawing/2014/main" id="{C3CA83F4-7BCC-3641-A6B8-F5A99D6A0958}"/>
              </a:ext>
            </a:extLst>
          </p:cNvPr>
          <p:cNvSpPr txBox="1">
            <a:spLocks/>
          </p:cNvSpPr>
          <p:nvPr/>
        </p:nvSpPr>
        <p:spPr>
          <a:xfrm>
            <a:off x="1209255" y="2803014"/>
            <a:ext cx="1619301" cy="262300"/>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buFont typeface="+mj-lt"/>
              <a:buNone/>
            </a:pPr>
            <a:r>
              <a:rPr lang="en-US" sz="1400" dirty="0">
                <a:solidFill>
                  <a:schemeClr val="tx1"/>
                </a:solidFill>
              </a:rPr>
              <a:t>Saishree Godbole</a:t>
            </a:r>
          </a:p>
        </p:txBody>
      </p:sp>
    </p:spTree>
    <p:extLst>
      <p:ext uri="{BB962C8B-B14F-4D97-AF65-F5344CB8AC3E}">
        <p14:creationId xmlns:p14="http://schemas.microsoft.com/office/powerpoint/2010/main" val="202113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Algorithm Keywords Definitions</a:t>
            </a:r>
          </a:p>
        </p:txBody>
      </p:sp>
    </p:spTree>
    <p:extLst>
      <p:ext uri="{BB962C8B-B14F-4D97-AF65-F5344CB8AC3E}">
        <p14:creationId xmlns:p14="http://schemas.microsoft.com/office/powerpoint/2010/main" val="2038643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noAutofit/>
          </a:bodyPr>
          <a:lstStyle/>
          <a:p>
            <a:r>
              <a:rPr lang="en-US" sz="2000" dirty="0"/>
              <a:t>Before we proceed to our algorithm, we wanted to brush up on some of the keywords</a:t>
            </a:r>
          </a:p>
        </p:txBody>
      </p:sp>
      <p:sp>
        <p:nvSpPr>
          <p:cNvPr id="4" name="Content Placeholder 3"/>
          <p:cNvSpPr>
            <a:spLocks noGrp="1"/>
          </p:cNvSpPr>
          <p:nvPr>
            <p:ph idx="1"/>
          </p:nvPr>
        </p:nvSpPr>
        <p:spPr>
          <a:xfrm>
            <a:off x="524425" y="1183821"/>
            <a:ext cx="3712839" cy="3314699"/>
          </a:xfrm>
        </p:spPr>
        <p:txBody>
          <a:bodyPr>
            <a:normAutofit/>
          </a:bodyPr>
          <a:lstStyle/>
          <a:p>
            <a:pPr marL="0" indent="0">
              <a:lnSpc>
                <a:spcPct val="90000"/>
              </a:lnSpc>
              <a:buNone/>
            </a:pPr>
            <a:r>
              <a:rPr lang="en-US" sz="1400" b="1" u="sng" dirty="0"/>
              <a:t>Directed Networks</a:t>
            </a:r>
          </a:p>
          <a:p>
            <a:pPr marL="285750" indent="-285750">
              <a:lnSpc>
                <a:spcPct val="90000"/>
              </a:lnSpc>
              <a:buFont typeface="Arial" panose="020B0604020202020204" pitchFamily="34" charset="0"/>
              <a:buChar char="•"/>
            </a:pPr>
            <a:r>
              <a:rPr lang="en-US" sz="1400" dirty="0"/>
              <a:t>All the edges in this network are directed.</a:t>
            </a:r>
          </a:p>
          <a:p>
            <a:pPr marL="285750" indent="-285750">
              <a:lnSpc>
                <a:spcPct val="90000"/>
              </a:lnSpc>
              <a:buFont typeface="Arial" panose="020B0604020202020204" pitchFamily="34" charset="0"/>
              <a:buChar char="•"/>
            </a:pPr>
            <a:r>
              <a:rPr lang="en-US" sz="1400" dirty="0"/>
              <a:t>Determining neighbors in a directed network - Considering D(V(D),E(D)) is a directed graph, vertices v</a:t>
            </a:r>
            <a:r>
              <a:rPr lang="en-US" sz="1400" baseline="-25000" dirty="0"/>
              <a:t>i</a:t>
            </a:r>
            <a:r>
              <a:rPr lang="en-US" sz="1400" dirty="0"/>
              <a:t>, v</a:t>
            </a:r>
            <a:r>
              <a:rPr lang="en-US" sz="1400" baseline="-25000" dirty="0"/>
              <a:t>j</a:t>
            </a:r>
            <a:r>
              <a:rPr lang="en-US" sz="1400" dirty="0"/>
              <a:t> ∈ V(D) ,where v</a:t>
            </a:r>
            <a:r>
              <a:rPr lang="en-US" sz="1400" baseline="-25000" dirty="0"/>
              <a:t>i</a:t>
            </a:r>
            <a:r>
              <a:rPr lang="en-US" sz="1400" dirty="0"/>
              <a:t> and v</a:t>
            </a:r>
            <a:r>
              <a:rPr lang="en-US" sz="1400" baseline="-25000" dirty="0"/>
              <a:t>j</a:t>
            </a:r>
            <a:r>
              <a:rPr lang="en-US" sz="1400" dirty="0"/>
              <a:t> are neighbors if there is an edge from v</a:t>
            </a:r>
            <a:r>
              <a:rPr lang="en-US" sz="1400" baseline="-25000" dirty="0"/>
              <a:t>i</a:t>
            </a:r>
            <a:r>
              <a:rPr lang="en-US" sz="1400" dirty="0"/>
              <a:t> to v</a:t>
            </a:r>
            <a:r>
              <a:rPr lang="en-US" sz="1400" baseline="-25000" dirty="0"/>
              <a:t>j</a:t>
            </a:r>
            <a:r>
              <a:rPr lang="en-US" sz="1400" dirty="0"/>
              <a:t>.</a:t>
            </a:r>
          </a:p>
          <a:p>
            <a:pPr marL="285750" indent="-285750">
              <a:lnSpc>
                <a:spcPct val="90000"/>
              </a:lnSpc>
              <a:buFont typeface="Arial" panose="020B0604020202020204" pitchFamily="34" charset="0"/>
              <a:buChar char="•"/>
            </a:pPr>
            <a:r>
              <a:rPr lang="en-US" sz="1400" dirty="0"/>
              <a:t>For example, we can see there is an edge from v</a:t>
            </a:r>
            <a:r>
              <a:rPr lang="en-US" sz="1400" baseline="-25000" dirty="0"/>
              <a:t>5</a:t>
            </a:r>
            <a:r>
              <a:rPr lang="en-US" sz="1400" dirty="0"/>
              <a:t> to v</a:t>
            </a:r>
            <a:r>
              <a:rPr lang="en-US" sz="1400" baseline="-25000" dirty="0"/>
              <a:t>3</a:t>
            </a:r>
            <a:r>
              <a:rPr lang="en-US" sz="1400" dirty="0"/>
              <a:t> , so v</a:t>
            </a:r>
            <a:r>
              <a:rPr lang="en-US" sz="1400" baseline="-25000" dirty="0"/>
              <a:t>5</a:t>
            </a:r>
            <a:r>
              <a:rPr lang="en-US" sz="1400" dirty="0"/>
              <a:t> is the neighbor of v</a:t>
            </a:r>
            <a:r>
              <a:rPr lang="en-US" sz="1400" baseline="-25000" dirty="0"/>
              <a:t>3</a:t>
            </a:r>
            <a:r>
              <a:rPr lang="en-US" sz="1400" dirty="0"/>
              <a:t> .</a:t>
            </a:r>
          </a:p>
        </p:txBody>
      </p:sp>
      <p:pic>
        <p:nvPicPr>
          <p:cNvPr id="5" name="Picture 4" descr="Graphical user interface, text&#10;&#10;Description automatically generated with medium confidence">
            <a:extLst>
              <a:ext uri="{FF2B5EF4-FFF2-40B4-BE49-F238E27FC236}">
                <a16:creationId xmlns:a16="http://schemas.microsoft.com/office/drawing/2014/main" id="{DE3066C0-B1BE-6248-870E-4099F3CE35AB}"/>
              </a:ext>
            </a:extLst>
          </p:cNvPr>
          <p:cNvPicPr>
            <a:picLocks noChangeAspect="1"/>
          </p:cNvPicPr>
          <p:nvPr/>
        </p:nvPicPr>
        <p:blipFill rotWithShape="1">
          <a:blip r:embed="rId2"/>
          <a:srcRect l="49008" t="54444" r="21925" b="21428"/>
          <a:stretch/>
        </p:blipFill>
        <p:spPr>
          <a:xfrm>
            <a:off x="4645479" y="1183821"/>
            <a:ext cx="4123289" cy="2139043"/>
          </a:xfrm>
          <a:prstGeom prst="rect">
            <a:avLst/>
          </a:prstGeom>
        </p:spPr>
      </p:pic>
    </p:spTree>
    <p:extLst>
      <p:ext uri="{BB962C8B-B14F-4D97-AF65-F5344CB8AC3E}">
        <p14:creationId xmlns:p14="http://schemas.microsoft.com/office/powerpoint/2010/main" val="2526659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noAutofit/>
          </a:bodyPr>
          <a:lstStyle/>
          <a:p>
            <a:r>
              <a:rPr lang="en-US" sz="2000" dirty="0"/>
              <a:t>Before we proceed to our algorithm, we wanted to brush up on some of the keywords</a:t>
            </a:r>
          </a:p>
        </p:txBody>
      </p:sp>
      <p:sp>
        <p:nvSpPr>
          <p:cNvPr id="4" name="Content Placeholder 3"/>
          <p:cNvSpPr>
            <a:spLocks noGrp="1"/>
          </p:cNvSpPr>
          <p:nvPr>
            <p:ph idx="1"/>
          </p:nvPr>
        </p:nvSpPr>
        <p:spPr>
          <a:xfrm>
            <a:off x="524425" y="1183821"/>
            <a:ext cx="4153711" cy="3314699"/>
          </a:xfrm>
        </p:spPr>
        <p:txBody>
          <a:bodyPr>
            <a:normAutofit/>
          </a:bodyPr>
          <a:lstStyle/>
          <a:p>
            <a:pPr marL="0" indent="0">
              <a:lnSpc>
                <a:spcPct val="90000"/>
              </a:lnSpc>
              <a:buNone/>
            </a:pPr>
            <a:r>
              <a:rPr lang="en-US" sz="1400" b="1" u="sng" dirty="0"/>
              <a:t>Node Strength of a vertex</a:t>
            </a:r>
          </a:p>
          <a:p>
            <a:pPr marL="285750" indent="-285750">
              <a:lnSpc>
                <a:spcPct val="90000"/>
              </a:lnSpc>
              <a:buFont typeface="Arial" panose="020B0604020202020204" pitchFamily="34" charset="0"/>
              <a:buChar char="•"/>
            </a:pPr>
            <a:r>
              <a:rPr lang="en-US" sz="1400" dirty="0"/>
              <a:t>In a directed graph, the in-degree is the node strength of the vertex.</a:t>
            </a:r>
          </a:p>
          <a:p>
            <a:pPr marL="285750" indent="-285750">
              <a:lnSpc>
                <a:spcPct val="90000"/>
              </a:lnSpc>
              <a:buFont typeface="Arial" panose="020B0604020202020204" pitchFamily="34" charset="0"/>
              <a:buChar char="•"/>
            </a:pPr>
            <a:r>
              <a:rPr lang="en-US" sz="1400" dirty="0"/>
              <a:t>Determining the node strength - Considering D(V(D),E(D)) is a directed graph, the node strength of vertex v is the number of all the neighbors of v, which is the in-degree of v node as d</a:t>
            </a:r>
            <a:r>
              <a:rPr lang="en-US" sz="1400" baseline="-25000" dirty="0"/>
              <a:t>in</a:t>
            </a:r>
            <a:r>
              <a:rPr lang="en-US" sz="1400" dirty="0"/>
              <a:t>(v).</a:t>
            </a:r>
          </a:p>
          <a:p>
            <a:pPr marL="285750" indent="-285750">
              <a:lnSpc>
                <a:spcPct val="90000"/>
              </a:lnSpc>
              <a:buFont typeface="Arial" panose="020B0604020202020204" pitchFamily="34" charset="0"/>
              <a:buChar char="•"/>
            </a:pPr>
            <a:r>
              <a:rPr lang="en-US" sz="1400" dirty="0"/>
              <a:t>For example, the note strength of vertex v</a:t>
            </a:r>
            <a:r>
              <a:rPr lang="en-US" sz="1400" baseline="-25000" dirty="0"/>
              <a:t>4</a:t>
            </a:r>
            <a:r>
              <a:rPr lang="en-US" sz="1400" dirty="0"/>
              <a:t> is 3, the node strength of vertex v</a:t>
            </a:r>
            <a:r>
              <a:rPr lang="en-US" sz="1400" baseline="-25000" dirty="0"/>
              <a:t>6 </a:t>
            </a:r>
            <a:r>
              <a:rPr lang="en-US" sz="1400" dirty="0"/>
              <a:t>is 0. If a network is an undirected graph, the node strength of every vertex is equal to their degree. </a:t>
            </a:r>
          </a:p>
        </p:txBody>
      </p:sp>
      <p:pic>
        <p:nvPicPr>
          <p:cNvPr id="5" name="Picture 4" descr="Graphical user interface, text&#10;&#10;Description automatically generated with medium confidence">
            <a:extLst>
              <a:ext uri="{FF2B5EF4-FFF2-40B4-BE49-F238E27FC236}">
                <a16:creationId xmlns:a16="http://schemas.microsoft.com/office/drawing/2014/main" id="{93850A04-18CF-1442-A30E-021B8C6CC792}"/>
              </a:ext>
            </a:extLst>
          </p:cNvPr>
          <p:cNvPicPr>
            <a:picLocks noChangeAspect="1"/>
          </p:cNvPicPr>
          <p:nvPr/>
        </p:nvPicPr>
        <p:blipFill rotWithShape="1">
          <a:blip r:embed="rId2"/>
          <a:srcRect l="49008" t="54444" r="21925" b="21428"/>
          <a:stretch/>
        </p:blipFill>
        <p:spPr>
          <a:xfrm>
            <a:off x="4645479" y="1183821"/>
            <a:ext cx="4123289" cy="2139043"/>
          </a:xfrm>
          <a:prstGeom prst="rect">
            <a:avLst/>
          </a:prstGeom>
        </p:spPr>
      </p:pic>
    </p:spTree>
    <p:extLst>
      <p:ext uri="{BB962C8B-B14F-4D97-AF65-F5344CB8AC3E}">
        <p14:creationId xmlns:p14="http://schemas.microsoft.com/office/powerpoint/2010/main" val="1993976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noAutofit/>
          </a:bodyPr>
          <a:lstStyle/>
          <a:p>
            <a:r>
              <a:rPr lang="en-US" sz="2000" dirty="0"/>
              <a:t>Before we proceed to our algorithm, we wanted to brush up on some of the keywords</a:t>
            </a:r>
          </a:p>
        </p:txBody>
      </p:sp>
      <p:sp>
        <p:nvSpPr>
          <p:cNvPr id="4" name="Content Placeholder 3"/>
          <p:cNvSpPr>
            <a:spLocks noGrp="1"/>
          </p:cNvSpPr>
          <p:nvPr>
            <p:ph idx="1"/>
          </p:nvPr>
        </p:nvSpPr>
        <p:spPr>
          <a:xfrm>
            <a:off x="524425" y="1183821"/>
            <a:ext cx="4153711" cy="3314699"/>
          </a:xfrm>
        </p:spPr>
        <p:txBody>
          <a:bodyPr>
            <a:normAutofit/>
          </a:bodyPr>
          <a:lstStyle/>
          <a:p>
            <a:pPr marL="0" indent="0">
              <a:lnSpc>
                <a:spcPct val="90000"/>
              </a:lnSpc>
              <a:buNone/>
            </a:pPr>
            <a:r>
              <a:rPr lang="en-US" sz="1400" b="1" u="sng" dirty="0"/>
              <a:t>Compactness of a vertex</a:t>
            </a:r>
          </a:p>
          <a:p>
            <a:pPr marL="285750" indent="-285750">
              <a:lnSpc>
                <a:spcPct val="90000"/>
              </a:lnSpc>
              <a:buFont typeface="Arial" panose="020B0604020202020204" pitchFamily="34" charset="0"/>
              <a:buChar char="•"/>
            </a:pPr>
            <a:r>
              <a:rPr lang="en-US" sz="1400" dirty="0"/>
              <a:t>In a directed graph, the in-degree is the node strength of the vertex.</a:t>
            </a:r>
          </a:p>
          <a:p>
            <a:pPr marL="285750" indent="-285750">
              <a:lnSpc>
                <a:spcPct val="90000"/>
              </a:lnSpc>
              <a:buFont typeface="Arial" panose="020B0604020202020204" pitchFamily="34" charset="0"/>
              <a:buChar char="•"/>
            </a:pPr>
            <a:r>
              <a:rPr lang="en-US" sz="1400" dirty="0"/>
              <a:t>Determining the node strength - Considering D(V(D),E(D)) is a directed graph, the compactness of vertex v and community c is:</a:t>
            </a:r>
          </a:p>
          <a:p>
            <a:pPr marL="285750" indent="-285750">
              <a:lnSpc>
                <a:spcPct val="90000"/>
              </a:lnSpc>
              <a:buFont typeface="Arial" panose="020B0604020202020204" pitchFamily="34" charset="0"/>
              <a:buChar char="•"/>
            </a:pPr>
            <a:r>
              <a:rPr lang="en-US" sz="1400" dirty="0"/>
              <a:t>B(v, c) = (d</a:t>
            </a:r>
            <a:r>
              <a:rPr lang="en-US" sz="1400" baseline="30000" dirty="0"/>
              <a:t>c</a:t>
            </a:r>
            <a:r>
              <a:rPr lang="en-US" sz="1400" baseline="-25000" dirty="0"/>
              <a:t>out</a:t>
            </a:r>
            <a:r>
              <a:rPr lang="en-US" sz="1400" dirty="0"/>
              <a:t>(v) + 1)/(d</a:t>
            </a:r>
            <a:r>
              <a:rPr lang="en-US" sz="1400" baseline="-25000" dirty="0"/>
              <a:t>out</a:t>
            </a:r>
            <a:r>
              <a:rPr lang="en-US" sz="1400" dirty="0"/>
              <a:t>(v) + 1)</a:t>
            </a:r>
            <a:endParaRPr lang="en-US" sz="1400" baseline="-25000" dirty="0"/>
          </a:p>
          <a:p>
            <a:pPr marL="285750" indent="-285750">
              <a:lnSpc>
                <a:spcPct val="90000"/>
              </a:lnSpc>
              <a:buFont typeface="Arial" panose="020B0604020202020204" pitchFamily="34" charset="0"/>
              <a:buChar char="•"/>
            </a:pPr>
            <a:r>
              <a:rPr lang="en-US" sz="1400" dirty="0"/>
              <a:t>For example, if a community c includes vertices {v</a:t>
            </a:r>
            <a:r>
              <a:rPr lang="en-US" sz="1400" baseline="-25000" dirty="0"/>
              <a:t>1</a:t>
            </a:r>
            <a:r>
              <a:rPr lang="en-US" sz="1400" dirty="0"/>
              <a:t>, v</a:t>
            </a:r>
            <a:r>
              <a:rPr lang="en-US" sz="1400" baseline="-25000" dirty="0"/>
              <a:t>2</a:t>
            </a:r>
            <a:r>
              <a:rPr lang="en-US" sz="1400" dirty="0"/>
              <a:t>, v</a:t>
            </a:r>
            <a:r>
              <a:rPr lang="en-US" sz="1400" baseline="-25000" dirty="0"/>
              <a:t>3</a:t>
            </a:r>
            <a:r>
              <a:rPr lang="en-US" sz="1400" dirty="0"/>
              <a:t>, v</a:t>
            </a:r>
            <a:r>
              <a:rPr lang="en-US" sz="1400" baseline="-25000" dirty="0"/>
              <a:t>4</a:t>
            </a:r>
            <a:r>
              <a:rPr lang="en-US" sz="1400" dirty="0"/>
              <a:t>}, the compactness of vertex v</a:t>
            </a:r>
            <a:r>
              <a:rPr lang="en-US" sz="1400" baseline="-25000" dirty="0"/>
              <a:t>5</a:t>
            </a:r>
            <a:r>
              <a:rPr lang="en-US" sz="1400" dirty="0"/>
              <a:t> and community c is (2+1)/(3+1) = 0.75</a:t>
            </a:r>
          </a:p>
        </p:txBody>
      </p:sp>
      <p:pic>
        <p:nvPicPr>
          <p:cNvPr id="5" name="Picture 4" descr="Graphical user interface, text&#10;&#10;Description automatically generated with medium confidence">
            <a:extLst>
              <a:ext uri="{FF2B5EF4-FFF2-40B4-BE49-F238E27FC236}">
                <a16:creationId xmlns:a16="http://schemas.microsoft.com/office/drawing/2014/main" id="{93850A04-18CF-1442-A30E-021B8C6CC792}"/>
              </a:ext>
            </a:extLst>
          </p:cNvPr>
          <p:cNvPicPr>
            <a:picLocks noChangeAspect="1"/>
          </p:cNvPicPr>
          <p:nvPr/>
        </p:nvPicPr>
        <p:blipFill rotWithShape="1">
          <a:blip r:embed="rId2"/>
          <a:srcRect l="49008" t="54444" r="21925" b="21428"/>
          <a:stretch/>
        </p:blipFill>
        <p:spPr>
          <a:xfrm>
            <a:off x="4645479" y="1183821"/>
            <a:ext cx="4123289" cy="2139043"/>
          </a:xfrm>
          <a:prstGeom prst="rect">
            <a:avLst/>
          </a:prstGeom>
        </p:spPr>
      </p:pic>
    </p:spTree>
    <p:extLst>
      <p:ext uri="{BB962C8B-B14F-4D97-AF65-F5344CB8AC3E}">
        <p14:creationId xmlns:p14="http://schemas.microsoft.com/office/powerpoint/2010/main" val="197573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693" y="2274522"/>
            <a:ext cx="7004449" cy="656910"/>
          </a:xfrm>
        </p:spPr>
        <p:txBody>
          <a:bodyPr/>
          <a:lstStyle/>
          <a:p>
            <a:r>
              <a:rPr lang="en-US" sz="2800" dirty="0"/>
              <a:t>Local Community Detection Algorithm</a:t>
            </a:r>
          </a:p>
        </p:txBody>
      </p:sp>
      <p:sp>
        <p:nvSpPr>
          <p:cNvPr id="3" name="Text Placeholder 2">
            <a:extLst>
              <a:ext uri="{FF2B5EF4-FFF2-40B4-BE49-F238E27FC236}">
                <a16:creationId xmlns:a16="http://schemas.microsoft.com/office/drawing/2014/main" id="{EAD8269C-D497-114F-9BE0-5BE4855B0D87}"/>
              </a:ext>
            </a:extLst>
          </p:cNvPr>
          <p:cNvSpPr>
            <a:spLocks noGrp="1"/>
          </p:cNvSpPr>
          <p:nvPr>
            <p:ph type="body" sz="quarter" idx="10"/>
          </p:nvPr>
        </p:nvSpPr>
        <p:spPr>
          <a:xfrm>
            <a:off x="526131" y="2032786"/>
            <a:ext cx="3700462" cy="252412"/>
          </a:xfrm>
        </p:spPr>
        <p:txBody>
          <a:bodyPr/>
          <a:lstStyle/>
          <a:p>
            <a:r>
              <a:rPr lang="en-US" dirty="0"/>
              <a:t>IMPORTANCE</a:t>
            </a:r>
          </a:p>
        </p:txBody>
      </p:sp>
    </p:spTree>
    <p:extLst>
      <p:ext uri="{BB962C8B-B14F-4D97-AF65-F5344CB8AC3E}">
        <p14:creationId xmlns:p14="http://schemas.microsoft.com/office/powerpoint/2010/main" val="1108956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27" y="163280"/>
            <a:ext cx="8004391" cy="699065"/>
          </a:xfrm>
        </p:spPr>
        <p:txBody>
          <a:bodyPr>
            <a:noAutofit/>
          </a:bodyPr>
          <a:lstStyle/>
          <a:p>
            <a:r>
              <a:rPr lang="en-US" sz="2800" dirty="0"/>
              <a:t>Need for Local Community Detection Algorithm</a:t>
            </a:r>
          </a:p>
        </p:txBody>
      </p:sp>
      <p:sp>
        <p:nvSpPr>
          <p:cNvPr id="4" name="Content Placeholder 3"/>
          <p:cNvSpPr>
            <a:spLocks noGrp="1"/>
          </p:cNvSpPr>
          <p:nvPr>
            <p:ph idx="1"/>
          </p:nvPr>
        </p:nvSpPr>
        <p:spPr>
          <a:xfrm>
            <a:off x="530027" y="1143000"/>
            <a:ext cx="8252183" cy="3592286"/>
          </a:xfrm>
        </p:spPr>
        <p:txBody>
          <a:bodyPr>
            <a:noAutofit/>
          </a:bodyPr>
          <a:lstStyle/>
          <a:p>
            <a:pPr marL="0" indent="0">
              <a:buNone/>
            </a:pPr>
            <a:r>
              <a:rPr lang="en-US" sz="1400" dirty="0"/>
              <a:t>The field of community detection has garnered a lot of interest in the recent years with many new algorithms emerging which can be used to detect global community structure. Local communities provide a better measure to understand and visualize the nature of interaction when the global knowledge of networks is unknown.</a:t>
            </a:r>
          </a:p>
          <a:p>
            <a:pPr marL="0" indent="0">
              <a:lnSpc>
                <a:spcPct val="120000"/>
              </a:lnSpc>
              <a:spcAft>
                <a:spcPts val="600"/>
              </a:spcAft>
              <a:buNone/>
            </a:pPr>
            <a:r>
              <a:rPr lang="en-US" sz="1400" u="sng" dirty="0"/>
              <a:t>One application of local community would be in the field of marketing :</a:t>
            </a:r>
          </a:p>
          <a:p>
            <a:pPr marL="285750" indent="-285750">
              <a:lnSpc>
                <a:spcPct val="120000"/>
              </a:lnSpc>
              <a:spcAft>
                <a:spcPts val="600"/>
              </a:spcAft>
              <a:buFont typeface="Arial" panose="020B0604020202020204" pitchFamily="34" charset="0"/>
              <a:buChar char="•"/>
            </a:pPr>
            <a:r>
              <a:rPr lang="en-US" sz="1400" dirty="0"/>
              <a:t>Nowadays, social network partitioning has become a very important function. One objective for partitioning is to identify interested communities to target for marketing and advertising activities. </a:t>
            </a:r>
          </a:p>
          <a:p>
            <a:pPr marL="285750" indent="-285750">
              <a:lnSpc>
                <a:spcPct val="120000"/>
              </a:lnSpc>
              <a:spcAft>
                <a:spcPts val="600"/>
              </a:spcAft>
              <a:buFont typeface="Arial" panose="020B0604020202020204" pitchFamily="34" charset="0"/>
              <a:buChar char="•"/>
            </a:pPr>
            <a:r>
              <a:rPr lang="en-US" sz="1400" dirty="0"/>
              <a:t>The bottleneck to detection of these communities is the large scalability of the social network. Previous methods did not effectively address the problem because they considered the overall network. </a:t>
            </a:r>
          </a:p>
          <a:p>
            <a:pPr marL="285750" indent="-285750">
              <a:lnSpc>
                <a:spcPct val="120000"/>
              </a:lnSpc>
              <a:spcAft>
                <a:spcPts val="600"/>
              </a:spcAft>
              <a:buFont typeface="Arial" panose="020B0604020202020204" pitchFamily="34" charset="0"/>
              <a:buChar char="•"/>
            </a:pPr>
            <a:r>
              <a:rPr lang="en-US" sz="1400" dirty="0"/>
              <a:t>Social networks have strong locality, so designing a local algorithm to find an interested community to address this objective is necessary.</a:t>
            </a:r>
          </a:p>
        </p:txBody>
      </p:sp>
    </p:spTree>
    <p:extLst>
      <p:ext uri="{BB962C8B-B14F-4D97-AF65-F5344CB8AC3E}">
        <p14:creationId xmlns:p14="http://schemas.microsoft.com/office/powerpoint/2010/main" val="4139301703"/>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88E41163-EDFF-8F45-973A-48182C232C32}" vid="{A4B77B9A-33E1-8F4A-BFAF-DA80BC38BD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Main</Template>
  <TotalTime>6067</TotalTime>
  <Words>832</Words>
  <Application>Microsoft Macintosh PowerPoint</Application>
  <PresentationFormat>On-screen Show (16:9)</PresentationFormat>
  <Paragraphs>52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Wingdings</vt:lpstr>
      <vt:lpstr>Main</vt:lpstr>
      <vt:lpstr>Detecting communities of directed networks via a local algorithm </vt:lpstr>
      <vt:lpstr>Team Introduction</vt:lpstr>
      <vt:lpstr>Introducing our project team</vt:lpstr>
      <vt:lpstr>Algorithm Keywords Definitions</vt:lpstr>
      <vt:lpstr>Before we proceed to our algorithm, we wanted to brush up on some of the keywords</vt:lpstr>
      <vt:lpstr>Before we proceed to our algorithm, we wanted to brush up on some of the keywords</vt:lpstr>
      <vt:lpstr>Before we proceed to our algorithm, we wanted to brush up on some of the keywords</vt:lpstr>
      <vt:lpstr>Local Community Detection Algorithm</vt:lpstr>
      <vt:lpstr>Need for Local Community Detection Algorithm</vt:lpstr>
      <vt:lpstr>Algorithm Description</vt:lpstr>
      <vt:lpstr>Local Community Detection Algorithm by Shigang Liu</vt:lpstr>
      <vt:lpstr>Finding the initial community</vt:lpstr>
      <vt:lpstr>Expanding the initial community</vt:lpstr>
      <vt:lpstr>Applications of the Algorithm</vt:lpstr>
      <vt:lpstr>Application of the algorithm on Zachary Karate Club network</vt:lpstr>
      <vt:lpstr>Application of the algorithm on US Power Grid network</vt:lpstr>
      <vt:lpstr>Limitations and Further Work</vt:lpstr>
      <vt:lpstr>Limitations and Further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Housing Prices For King County, USA</dc:title>
  <dc:creator>Kolhatkar, Tanvi Chandrashekhar</dc:creator>
  <cp:lastModifiedBy>Kolhatkar, Tanvi Chandrashekhar</cp:lastModifiedBy>
  <cp:revision>133</cp:revision>
  <cp:lastPrinted>2014-06-24T16:10:50Z</cp:lastPrinted>
  <dcterms:created xsi:type="dcterms:W3CDTF">2022-04-17T21:08:43Z</dcterms:created>
  <dcterms:modified xsi:type="dcterms:W3CDTF">2022-04-26T01:46:19Z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